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7" r:id="rId5"/>
    <p:sldId id="276" r:id="rId6"/>
    <p:sldId id="284" r:id="rId7"/>
    <p:sldId id="286" r:id="rId8"/>
    <p:sldId id="277" r:id="rId9"/>
    <p:sldId id="279" r:id="rId10"/>
    <p:sldId id="280" r:id="rId11"/>
    <p:sldId id="270" r:id="rId12"/>
    <p:sldId id="283" r:id="rId13"/>
    <p:sldId id="282" r:id="rId14"/>
    <p:sldId id="287" r:id="rId15"/>
    <p:sldId id="278" r:id="rId16"/>
    <p:sldId id="271" r:id="rId17"/>
    <p:sldId id="275" r:id="rId18"/>
    <p:sldId id="288" r:id="rId19"/>
    <p:sldId id="285" r:id="rId20"/>
  </p:sldIdLst>
  <p:sldSz cx="24384000" cy="13716000"/>
  <p:notesSz cx="6858000" cy="9144000"/>
  <p:embeddedFontLst>
    <p:embeddedFont>
      <p:font typeface="Inter" panose="020B0502030000000004" pitchFamily="34" charset="0"/>
      <p:regular r:id="rId22"/>
      <p:bold r:id="rId23"/>
    </p:embeddedFont>
    <p:embeddedFont>
      <p:font typeface="Inter Bold" panose="020B0502030000000004" pitchFamily="34" charset="0"/>
      <p:regular r:id="rId24"/>
      <p:bold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002B49"/>
    <a:srgbClr val="FAA61A"/>
    <a:srgbClr val="F7F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68546-EB7A-27E9-6403-280679E003B2}" v="6" dt="2021-12-06T14:54:47.425"/>
    <p1510:client id="{7A7D5791-F082-944C-87BE-9E6737F9A0B7}" v="6" dt="2021-05-19T15:24:35.5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54" d="100"/>
          <a:sy n="54" d="100"/>
        </p:scale>
        <p:origin x="792" y="232"/>
      </p:cViewPr>
      <p:guideLst>
        <p:guide orient="horz" pos="4320"/>
        <p:guide pos="7680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Inter" panose="020B0502030000000004" pitchFamily="34" charset="0"/>
        <a:ea typeface="Inter" panose="020B0502030000000004" pitchFamily="34" charset="0"/>
        <a:cs typeface="+mn-cs"/>
        <a:sym typeface="Helvetica Neue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Hello. Thank</a:t>
            </a:r>
            <a:r>
              <a:rPr lang="en-US" baseline="0"/>
              <a:t> you for allowing me to tell you about </a:t>
            </a:r>
            <a:r>
              <a:rPr lang="en-US" baseline="0" err="1"/>
              <a:t>Medtrition’s</a:t>
            </a:r>
            <a:r>
              <a:rPr lang="en-US" baseline="0"/>
              <a:t> newest offering—a medical food that can dramatically improve your wound care protocol.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Hello. Thank</a:t>
            </a:r>
            <a:r>
              <a:rPr lang="en-US" baseline="0"/>
              <a:t> you for allowing me to tell you about </a:t>
            </a:r>
            <a:r>
              <a:rPr lang="en-US" baseline="0" err="1"/>
              <a:t>Medtrition’s</a:t>
            </a:r>
            <a:r>
              <a:rPr lang="en-US" baseline="0"/>
              <a:t> newest offering—a medical food that can dramatically improve your wound care protocol.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Study available</a:t>
            </a:r>
            <a:r>
              <a:rPr lang="en-US" baseline="0"/>
              <a:t> upon request.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Study available</a:t>
            </a:r>
            <a:r>
              <a:rPr lang="en-US" baseline="0"/>
              <a:t> upon request.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1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Study available</a:t>
            </a:r>
            <a:r>
              <a:rPr lang="en-US" baseline="0"/>
              <a:t> upon request.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you have a</a:t>
            </a:r>
            <a:r>
              <a:rPr lang="en-US" baseline="0"/>
              <a:t> patient or group of pressure injury patients that are stubbornly difficult to treat? Give Expedite a try! </a:t>
            </a:r>
            <a:r>
              <a:rPr lang="en-US" sz="2400">
                <a:solidFill>
                  <a:srgbClr val="002B49"/>
                </a:solidFill>
              </a:rPr>
              <a:t>We’ll start by delivering one case of 48 2 fl. oz. bottles directly to your facility by tomorrow</a:t>
            </a:r>
            <a:r>
              <a:rPr lang="en-US" baseline="0"/>
              <a:t>. Thank you!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you have a</a:t>
            </a:r>
            <a:r>
              <a:rPr lang="en-US" baseline="0"/>
              <a:t> patient or group of pressure injury patients that are stubbornly difficult to treat? Give Expedite a try! </a:t>
            </a:r>
            <a:r>
              <a:rPr lang="en-US" sz="2400">
                <a:solidFill>
                  <a:srgbClr val="002B49"/>
                </a:solidFill>
              </a:rPr>
              <a:t>We’ll start by delivering one case of 48 2 fl. oz. bottles directly to your facility by tomorrow</a:t>
            </a:r>
            <a:r>
              <a:rPr lang="en-US" baseline="0"/>
              <a:t>. Thank you!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:"/>
          <p:cNvSpPr txBox="1">
            <a:spLocks noGrp="1"/>
          </p:cNvSpPr>
          <p:nvPr>
            <p:ph type="body" sz="quarter" idx="21"/>
          </p:nvPr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2438338">
              <a:defRPr sz="2000" b="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Page: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38551" y="11505207"/>
            <a:ext cx="311800" cy="304801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ECD1F49B-64FB-394F-A8D9-3875D8CDD6F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4914A-4520-0747-9403-E54217012EC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83821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8E63BFBD-40EA-BD42-95C1-6E730444744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9166" r="29166"/>
          <a:stretch>
            <a:fillRect/>
          </a:stretch>
        </p:blipFill>
        <p:spPr>
          <a:xfrm>
            <a:off x="14224000" y="0"/>
            <a:ext cx="10160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F583DD-51AF-6C45-B0F4-77AFCA3492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224000" y="0"/>
            <a:ext cx="10160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288717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027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07746E36-9EEC-DE4D-948C-9DB01C1D02F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6979" r="36979"/>
          <a:stretch>
            <a:fillRect/>
          </a:stretch>
        </p:blipFill>
        <p:spPr>
          <a:xfrm>
            <a:off x="18033999" y="0"/>
            <a:ext cx="6350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DB47B-C793-7B4A-832D-A5AE49816A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033998" y="0"/>
            <a:ext cx="6350001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199985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AAC64AF6-6567-0743-8CE3-ED44DA752B0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5000" r="25000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700C632-19F3-4346-BEA3-4827117CCC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191999" y="990"/>
            <a:ext cx="12191999" cy="1371501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542382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FD2D8C2C-7944-D94B-A3AA-658BFACA8C1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5796" r="25796"/>
          <a:stretch>
            <a:fillRect/>
          </a:stretch>
        </p:blipFill>
        <p:spPr>
          <a:xfrm>
            <a:off x="12580342" y="-1"/>
            <a:ext cx="1180346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BB75C89-AD01-CB4D-9749-8CE0C260B6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580342" y="990"/>
            <a:ext cx="11803656" cy="1371501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616542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:"/>
          <p:cNvSpPr txBox="1">
            <a:spLocks noGrp="1"/>
          </p:cNvSpPr>
          <p:nvPr>
            <p:ph type="body" sz="quarter" idx="21"/>
          </p:nvPr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2438338">
              <a:defRPr sz="2000" b="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Page: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38551" y="11505207"/>
            <a:ext cx="311800" cy="304801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324C4B63-52BE-7747-AC41-592C14FF916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271B7EB-EAC4-1840-B7A7-1F6197D4ADA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323374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1798A61-2C7E-564E-91D5-62357BA8D7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4" y="12409062"/>
            <a:ext cx="7053072" cy="813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86" r:id="rId3"/>
    <p:sldLayoutId id="2147483668" r:id="rId4"/>
    <p:sldLayoutId id="2147483672" r:id="rId5"/>
    <p:sldLayoutId id="2147483670" r:id="rId6"/>
    <p:sldLayoutId id="214748367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2286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2743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3200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3657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A0166-0681-394A-B2E9-89D6E9FB9C3C}"/>
              </a:ext>
            </a:extLst>
          </p:cNvPr>
          <p:cNvSpPr txBox="1"/>
          <p:nvPr/>
        </p:nvSpPr>
        <p:spPr>
          <a:xfrm>
            <a:off x="14282739" y="0"/>
            <a:ext cx="10160000" cy="13716000"/>
          </a:xfrm>
          <a:prstGeom prst="rect">
            <a:avLst/>
          </a:prstGeom>
          <a:solidFill>
            <a:srgbClr val="041E4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Welcome">
            <a:extLst>
              <a:ext uri="{FF2B5EF4-FFF2-40B4-BE49-F238E27FC236}">
                <a16:creationId xmlns:a16="http://schemas.microsoft.com/office/drawing/2014/main" id="{13F03AD3-4BE6-6B4A-B0D0-E2118B9597EA}"/>
              </a:ext>
            </a:extLst>
          </p:cNvPr>
          <p:cNvSpPr txBox="1"/>
          <p:nvPr/>
        </p:nvSpPr>
        <p:spPr>
          <a:xfrm>
            <a:off x="1554480" y="1828800"/>
            <a:ext cx="1195977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rPr lang="en-US" sz="8000">
                <a:solidFill>
                  <a:srgbClr val="002B49"/>
                </a:solidFill>
              </a:rPr>
              <a:t>With Gratitude…</a:t>
            </a:r>
          </a:p>
        </p:txBody>
      </p:sp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7" name="Assertively predominate proactive solutions diverse…">
            <a:extLst>
              <a:ext uri="{FF2B5EF4-FFF2-40B4-BE49-F238E27FC236}">
                <a16:creationId xmlns:a16="http://schemas.microsoft.com/office/drawing/2014/main" id="{46629A05-EC07-BB4A-8D20-86FF27F161BE}"/>
              </a:ext>
            </a:extLst>
          </p:cNvPr>
          <p:cNvSpPr txBox="1"/>
          <p:nvPr/>
        </p:nvSpPr>
        <p:spPr>
          <a:xfrm>
            <a:off x="1554480" y="4850558"/>
            <a:ext cx="9735820" cy="146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Thank you for this opportunity to share information about Expedite.</a:t>
            </a:r>
            <a:endParaRPr lang="en-US" sz="4000" i="1">
              <a:solidFill>
                <a:srgbClr val="002B49"/>
              </a:solidFill>
            </a:endParaRP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3DADF14A-8D16-7449-A2FD-97097B27D774}"/>
              </a:ext>
            </a:extLst>
          </p:cNvPr>
          <p:cNvSpPr txBox="1"/>
          <p:nvPr/>
        </p:nvSpPr>
        <p:spPr>
          <a:xfrm>
            <a:off x="1554480" y="6828109"/>
            <a:ext cx="8546783" cy="22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b="1">
                <a:solidFill>
                  <a:srgbClr val="002B49"/>
                </a:solidFill>
              </a:rPr>
              <a:t>We are transformative in preventing, reducing, and healing pressure injuries.</a:t>
            </a:r>
          </a:p>
        </p:txBody>
      </p:sp>
      <p:pic>
        <p:nvPicPr>
          <p:cNvPr id="15" name="Picture 14" descr="Bottle of Expedite">
            <a:extLst>
              <a:ext uri="{FF2B5EF4-FFF2-40B4-BE49-F238E27FC236}">
                <a16:creationId xmlns:a16="http://schemas.microsoft.com/office/drawing/2014/main" id="{3D670FA9-A00B-EC44-A83C-5846BB8D9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44" y="7294047"/>
            <a:ext cx="2584947" cy="4982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A12C6-FF57-0648-9E14-18AE1006D3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495"/>
          <a:stretch/>
        </p:blipFill>
        <p:spPr>
          <a:xfrm>
            <a:off x="14405037" y="5216079"/>
            <a:ext cx="9201227" cy="32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586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Study also demonstrated: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Increased levels of dermal integrity </a:t>
            </a:r>
            <a:r>
              <a:rPr lang="en-US" sz="3600">
                <a:solidFill>
                  <a:srgbClr val="002B49"/>
                </a:solidFill>
              </a:rPr>
              <a:t>in patients with stage 2 or stage 3 pressure injuries, when compared to the placebo group receiving standard of care alone.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More rapid re-epithelialization of tissue, </a:t>
            </a:r>
            <a:r>
              <a:rPr lang="en-US" sz="3600">
                <a:solidFill>
                  <a:srgbClr val="002B49"/>
                </a:solidFill>
              </a:rPr>
              <a:t>leading to significant reduction in wound area, compared to placebo group.</a:t>
            </a:r>
            <a:endParaRPr lang="en-US" sz="3600" b="1">
              <a:solidFill>
                <a:srgbClr val="002B49"/>
              </a:solidFill>
            </a:endParaRPr>
          </a:p>
        </p:txBody>
      </p:sp>
      <p:pic>
        <p:nvPicPr>
          <p:cNvPr id="21" name="Picture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ECF69F6-209B-504C-8F53-D39926209F4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he brain doesn’t…">
            <a:extLst>
              <a:ext uri="{FF2B5EF4-FFF2-40B4-BE49-F238E27FC236}">
                <a16:creationId xmlns:a16="http://schemas.microsoft.com/office/drawing/2014/main" id="{4F2FE41D-E49A-7D4A-90B9-E858D49FCA50}"/>
              </a:ext>
            </a:extLst>
          </p:cNvPr>
          <p:cNvSpPr txBox="1"/>
          <p:nvPr/>
        </p:nvSpPr>
        <p:spPr>
          <a:xfrm>
            <a:off x="1554480" y="1828800"/>
            <a:ext cx="10870450" cy="94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Clinical Evidence: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3153303A-8E01-CE43-AB14-B29C03000840}"/>
              </a:ext>
            </a:extLst>
          </p:cNvPr>
          <p:cNvSpPr txBox="1"/>
          <p:nvPr/>
        </p:nvSpPr>
        <p:spPr>
          <a:xfrm>
            <a:off x="1554480" y="2884860"/>
            <a:ext cx="12377420" cy="146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Significant </a:t>
            </a:r>
            <a:r>
              <a:rPr lang="en-US" sz="4000" b="1">
                <a:solidFill>
                  <a:srgbClr val="002B49"/>
                </a:solidFill>
              </a:rPr>
              <a:t>Reduction in Wound Area </a:t>
            </a:r>
            <a:br>
              <a:rPr lang="en-US" sz="4000" b="1">
                <a:solidFill>
                  <a:srgbClr val="002B49"/>
                </a:solidFill>
              </a:rPr>
            </a:br>
            <a:endParaRPr lang="en-US" sz="40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269D7D-96CD-3E4E-BF2F-F36C87BE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" y="1311086"/>
            <a:ext cx="5133474" cy="7068893"/>
          </a:xfrm>
          <a:prstGeom prst="rect">
            <a:avLst/>
          </a:prstGeom>
        </p:spPr>
      </p:pic>
      <p:pic>
        <p:nvPicPr>
          <p:cNvPr id="4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12D6114E-43C7-4744-8427-BD0575C6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0889" y="1174871"/>
            <a:ext cx="5347873" cy="7219628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D6BC8D-B7A8-BF42-8635-2650CADAD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955" y="1343312"/>
            <a:ext cx="5620783" cy="6991719"/>
          </a:xfrm>
          <a:prstGeom prst="rect">
            <a:avLst/>
          </a:prstGeom>
        </p:spPr>
      </p:pic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E8CDCEFD-442F-904D-9F76-CBBE6F489677}"/>
              </a:ext>
            </a:extLst>
          </p:cNvPr>
          <p:cNvSpPr txBox="1"/>
          <p:nvPr/>
        </p:nvSpPr>
        <p:spPr>
          <a:xfrm>
            <a:off x="867262" y="862955"/>
            <a:ext cx="20342192" cy="91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Expedite Works at Every Stage of Wound Healing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0FC7C089-616D-0B43-B128-877010A4F441}"/>
              </a:ext>
            </a:extLst>
          </p:cNvPr>
          <p:cNvSpPr txBox="1"/>
          <p:nvPr/>
        </p:nvSpPr>
        <p:spPr>
          <a:xfrm>
            <a:off x="85194" y="7561083"/>
            <a:ext cx="7572088" cy="529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>
                <a:solidFill>
                  <a:srgbClr val="002B49"/>
                </a:solidFill>
              </a:rPr>
              <a:t>At the Inflammation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>
                <a:solidFill>
                  <a:srgbClr val="002B49"/>
                </a:solidFill>
              </a:rPr>
              <a:t>dipeptides act on skin cells which aid in breaking down damaged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>
                <a:solidFill>
                  <a:srgbClr val="002B49"/>
                </a:solidFill>
              </a:rPr>
              <a:t>Arginine is a precursor of nitric oxide (NO), a </a:t>
            </a:r>
            <a:r>
              <a:rPr lang="en-US" sz="3200" b="1">
                <a:solidFill>
                  <a:srgbClr val="002B49"/>
                </a:solidFill>
              </a:rPr>
              <a:t>vasodilator</a:t>
            </a:r>
            <a:r>
              <a:rPr lang="en-US" sz="3200">
                <a:solidFill>
                  <a:srgbClr val="002B49"/>
                </a:solidFill>
              </a:rPr>
              <a:t> which brings oxygen and nutrients to the wound site.</a:t>
            </a: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82BDD316-396A-D846-A961-1EA66C3EB5FC}"/>
              </a:ext>
            </a:extLst>
          </p:cNvPr>
          <p:cNvSpPr txBox="1"/>
          <p:nvPr/>
        </p:nvSpPr>
        <p:spPr>
          <a:xfrm>
            <a:off x="8570483" y="7524503"/>
            <a:ext cx="8120344" cy="609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>
                <a:solidFill>
                  <a:srgbClr val="002B49"/>
                </a:solidFill>
              </a:rPr>
              <a:t>At the Proliferation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>
                <a:solidFill>
                  <a:srgbClr val="002B49"/>
                </a:solidFill>
              </a:rPr>
              <a:t>PO &amp; OG stimulate receptors in dermal ﬁbroblasts to </a:t>
            </a:r>
            <a:r>
              <a:rPr lang="en-US" sz="3200" b="1">
                <a:solidFill>
                  <a:srgbClr val="002B49"/>
                </a:solidFill>
              </a:rPr>
              <a:t>produce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b="1">
                <a:solidFill>
                  <a:srgbClr val="002B49"/>
                </a:solidFill>
              </a:rPr>
              <a:t>Promotes hyaluronic acid synthesis, </a:t>
            </a:r>
            <a:r>
              <a:rPr lang="en-US" sz="3200">
                <a:solidFill>
                  <a:srgbClr val="002B49"/>
                </a:solidFill>
              </a:rPr>
              <a:t>required for maintaining dermal integrity.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>
                <a:solidFill>
                  <a:srgbClr val="002B49"/>
                </a:solidFill>
              </a:rPr>
              <a:t>Nitric oxide stimulates </a:t>
            </a:r>
            <a:r>
              <a:rPr lang="en-US" sz="3200" b="1">
                <a:solidFill>
                  <a:srgbClr val="002B49"/>
                </a:solidFill>
              </a:rPr>
              <a:t>angiogenesis</a:t>
            </a:r>
            <a:r>
              <a:rPr lang="en-US" sz="3200">
                <a:solidFill>
                  <a:srgbClr val="002B49"/>
                </a:solidFill>
              </a:rPr>
              <a:t>, the formation of new blood vessels to support wound site reconstruction</a:t>
            </a: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5D703000-42CD-F144-BFEC-8BC6B1E24186}"/>
              </a:ext>
            </a:extLst>
          </p:cNvPr>
          <p:cNvSpPr txBox="1"/>
          <p:nvPr/>
        </p:nvSpPr>
        <p:spPr>
          <a:xfrm>
            <a:off x="16796085" y="7524503"/>
            <a:ext cx="7724273" cy="590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>
                <a:solidFill>
                  <a:srgbClr val="002B49"/>
                </a:solidFill>
              </a:rPr>
              <a:t>At the Remodeling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>
                <a:solidFill>
                  <a:srgbClr val="002B49"/>
                </a:solidFill>
              </a:rPr>
              <a:t>Expedite dipeptides continue to </a:t>
            </a:r>
            <a:r>
              <a:rPr lang="en-US" sz="3200" b="1">
                <a:solidFill>
                  <a:srgbClr val="002B49"/>
                </a:solidFill>
              </a:rPr>
              <a:t>stimulate collagen synthesis, </a:t>
            </a:r>
            <a:r>
              <a:rPr lang="en-US" sz="3200">
                <a:solidFill>
                  <a:srgbClr val="002B49"/>
                </a:solidFill>
              </a:rPr>
              <a:t>strengthening tissue as the wound continues to contract and ﬁbers are reorganized.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b="1">
                <a:solidFill>
                  <a:srgbClr val="002B49"/>
                </a:solidFill>
              </a:rPr>
              <a:t>Stimulates re-epithelialization, </a:t>
            </a:r>
            <a:r>
              <a:rPr lang="en-US" sz="3200">
                <a:solidFill>
                  <a:srgbClr val="002B49"/>
                </a:solidFill>
              </a:rPr>
              <a:t>accelerating wound healing and increasing dermal moisture retention.</a:t>
            </a:r>
          </a:p>
        </p:txBody>
      </p:sp>
    </p:spTree>
    <p:extLst>
      <p:ext uri="{BB962C8B-B14F-4D97-AF65-F5344CB8AC3E}">
        <p14:creationId xmlns:p14="http://schemas.microsoft.com/office/powerpoint/2010/main" val="28584694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2D896520-F89F-2243-B0A5-6D0940F90E1C}"/>
              </a:ext>
            </a:extLst>
          </p:cNvPr>
          <p:cNvSpPr txBox="1"/>
          <p:nvPr/>
        </p:nvSpPr>
        <p:spPr>
          <a:xfrm>
            <a:off x="1554480" y="1828800"/>
            <a:ext cx="12053455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Put Wound Healing on the </a:t>
            </a:r>
            <a:br>
              <a:rPr lang="en-US" sz="6000">
                <a:solidFill>
                  <a:srgbClr val="002B49"/>
                </a:solidFill>
              </a:rPr>
            </a:br>
            <a:r>
              <a:rPr lang="en-US" sz="6000">
                <a:solidFill>
                  <a:srgbClr val="002B49"/>
                </a:solidFill>
              </a:rPr>
              <a:t>Fast Track with Expedite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636288C9-9BAB-B341-9DA9-B2938A41A9BA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F1FE06EC-EE14-E647-A272-ACC22760C791}"/>
              </a:ext>
            </a:extLst>
          </p:cNvPr>
          <p:cNvSpPr txBox="1"/>
          <p:nvPr/>
        </p:nvSpPr>
        <p:spPr>
          <a:xfrm>
            <a:off x="1554480" y="4846320"/>
            <a:ext cx="12123420" cy="64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Poor compliance and prolonged interventions are creating a </a:t>
            </a:r>
            <a:r>
              <a:rPr lang="en-US" sz="3600" b="1">
                <a:solidFill>
                  <a:srgbClr val="002B49"/>
                </a:solidFill>
              </a:rPr>
              <a:t>physical, emotional </a:t>
            </a:r>
            <a:r>
              <a:rPr lang="en-US" sz="3600">
                <a:solidFill>
                  <a:srgbClr val="002B49"/>
                </a:solidFill>
              </a:rPr>
              <a:t>and</a:t>
            </a:r>
            <a:r>
              <a:rPr lang="en-US" sz="3600" b="1">
                <a:solidFill>
                  <a:srgbClr val="002B49"/>
                </a:solidFill>
              </a:rPr>
              <a:t> financial drain. Expedite is your answer.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Formulated to </a:t>
            </a:r>
            <a:r>
              <a:rPr lang="en-US" sz="3600" b="1">
                <a:solidFill>
                  <a:srgbClr val="002B49"/>
                </a:solidFill>
              </a:rPr>
              <a:t>accelerate healing </a:t>
            </a:r>
            <a:r>
              <a:rPr lang="en-US" sz="3600">
                <a:solidFill>
                  <a:srgbClr val="002B49"/>
                </a:solidFill>
              </a:rPr>
              <a:t>and </a:t>
            </a:r>
            <a:r>
              <a:rPr lang="en-US" sz="3600" b="1">
                <a:solidFill>
                  <a:srgbClr val="002B49"/>
                </a:solidFill>
              </a:rPr>
              <a:t>eliminate barriers to compliance, </a:t>
            </a:r>
            <a:r>
              <a:rPr lang="en-US" sz="3600">
                <a:solidFill>
                  <a:srgbClr val="002B49"/>
                </a:solidFill>
              </a:rPr>
              <a:t>Expedite simplifies treatment and improves patient outcomes and quality of life.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Everyone benefits from the healing power of Expedite! </a:t>
            </a:r>
            <a:r>
              <a:rPr lang="en-US" sz="3600">
                <a:solidFill>
                  <a:srgbClr val="002B49"/>
                </a:solidFill>
              </a:rPr>
              <a:t>Patients and families, nurses and nutrition, physicians and administration.</a:t>
            </a:r>
          </a:p>
        </p:txBody>
      </p:sp>
      <p:pic>
        <p:nvPicPr>
          <p:cNvPr id="5" name="Picture Placeholder 4" descr="Nurse aiding a recovering patient who is using a walker.">
            <a:extLst>
              <a:ext uri="{FF2B5EF4-FFF2-40B4-BE49-F238E27FC236}">
                <a16:creationId xmlns:a16="http://schemas.microsoft.com/office/drawing/2014/main" id="{03C17201-F627-A141-90A8-B79F83ADA61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medicine next to an apple&#10;&#10;Description automatically generated with medium confidence">
            <a:extLst>
              <a:ext uri="{FF2B5EF4-FFF2-40B4-BE49-F238E27FC236}">
                <a16:creationId xmlns:a16="http://schemas.microsoft.com/office/drawing/2014/main" id="{B9DD2595-F6BC-1A4B-B175-0115E0B5057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Line">
            <a:extLst>
              <a:ext uri="{FF2B5EF4-FFF2-40B4-BE49-F238E27FC236}">
                <a16:creationId xmlns:a16="http://schemas.microsoft.com/office/drawing/2014/main" id="{F564BE99-5E22-4C4E-9B02-EA299DDE5D74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8" name="The brain doesn’t…">
            <a:extLst>
              <a:ext uri="{FF2B5EF4-FFF2-40B4-BE49-F238E27FC236}">
                <a16:creationId xmlns:a16="http://schemas.microsoft.com/office/drawing/2014/main" id="{5609C8E8-4423-0F4F-96CF-850392D568D4}"/>
              </a:ext>
            </a:extLst>
          </p:cNvPr>
          <p:cNvSpPr txBox="1"/>
          <p:nvPr/>
        </p:nvSpPr>
        <p:spPr>
          <a:xfrm>
            <a:off x="1554479" y="1828800"/>
            <a:ext cx="11501121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Expedite makes </a:t>
            </a:r>
            <a:br>
              <a:rPr lang="en-US" sz="6000">
                <a:solidFill>
                  <a:srgbClr val="002B49"/>
                </a:solidFill>
              </a:rPr>
            </a:br>
            <a:r>
              <a:rPr lang="en-US" sz="6000">
                <a:solidFill>
                  <a:srgbClr val="002B49"/>
                </a:solidFill>
              </a:rPr>
              <a:t>compliance easy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A3E2C6D6-4DB6-9742-A6E7-1DC74B3E8DE4}"/>
              </a:ext>
            </a:extLst>
          </p:cNvPr>
          <p:cNvSpPr txBox="1"/>
          <p:nvPr/>
        </p:nvSpPr>
        <p:spPr>
          <a:xfrm>
            <a:off x="1554480" y="4846320"/>
            <a:ext cx="11389996" cy="693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Great-tasting: </a:t>
            </a:r>
            <a:r>
              <a:rPr lang="en-US" sz="3600">
                <a:solidFill>
                  <a:srgbClr val="002B49"/>
                </a:solidFill>
              </a:rPr>
              <a:t>patients like the flavor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No mixing or preparation </a:t>
            </a:r>
            <a:r>
              <a:rPr lang="en-US" sz="3600">
                <a:solidFill>
                  <a:srgbClr val="002B49"/>
                </a:solidFill>
              </a:rPr>
              <a:t>needed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One 2 oz. serving per day</a:t>
            </a:r>
            <a:r>
              <a:rPr lang="en-US" sz="3600">
                <a:solidFill>
                  <a:srgbClr val="002B49"/>
                </a:solidFill>
              </a:rPr>
              <a:t>, </a:t>
            </a:r>
            <a:br>
              <a:rPr lang="en-US" sz="3600">
                <a:solidFill>
                  <a:srgbClr val="002B49"/>
                </a:solidFill>
              </a:rPr>
            </a:br>
            <a:r>
              <a:rPr lang="en-US" sz="3600">
                <a:solidFill>
                  <a:srgbClr val="002B49"/>
                </a:solidFill>
              </a:rPr>
              <a:t>instead of 8-10 oz., 2X per day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Easily added </a:t>
            </a:r>
            <a:r>
              <a:rPr lang="en-US" sz="3600">
                <a:solidFill>
                  <a:srgbClr val="002B49"/>
                </a:solidFill>
              </a:rPr>
              <a:t>to overall fluid intake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Simple administration </a:t>
            </a:r>
            <a:r>
              <a:rPr lang="en-US" sz="3600">
                <a:solidFill>
                  <a:srgbClr val="002B49"/>
                </a:solidFill>
              </a:rPr>
              <a:t>without risk of clogging tubes for enteral tube feeding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Nurses love </a:t>
            </a:r>
            <a:r>
              <a:rPr lang="en-US" sz="3600" b="1">
                <a:solidFill>
                  <a:srgbClr val="002B49"/>
                </a:solidFill>
              </a:rPr>
              <a:t>how much easier </a:t>
            </a:r>
            <a:r>
              <a:rPr lang="en-US" sz="3600">
                <a:solidFill>
                  <a:srgbClr val="002B49"/>
                </a:solidFill>
              </a:rPr>
              <a:t>Expedite is </a:t>
            </a:r>
            <a:br>
              <a:rPr lang="en-US" sz="3600">
                <a:solidFill>
                  <a:srgbClr val="002B49"/>
                </a:solidFill>
              </a:rPr>
            </a:br>
            <a:r>
              <a:rPr lang="en-US" sz="3600">
                <a:solidFill>
                  <a:srgbClr val="002B49"/>
                </a:solidFill>
              </a:rPr>
              <a:t>to administer</a:t>
            </a:r>
          </a:p>
        </p:txBody>
      </p:sp>
      <p:sp>
        <p:nvSpPr>
          <p:cNvPr id="20" name="The brain doesn’t…">
            <a:extLst>
              <a:ext uri="{FF2B5EF4-FFF2-40B4-BE49-F238E27FC236}">
                <a16:creationId xmlns:a16="http://schemas.microsoft.com/office/drawing/2014/main" id="{8E30C51F-3F39-CA45-8416-02505F8026E5}"/>
              </a:ext>
            </a:extLst>
          </p:cNvPr>
          <p:cNvSpPr txBox="1"/>
          <p:nvPr/>
        </p:nvSpPr>
        <p:spPr>
          <a:xfrm>
            <a:off x="15144328" y="1828800"/>
            <a:ext cx="8558635" cy="381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chemeClr val="bg1"/>
                </a:solidFill>
              </a:rPr>
              <a:t>Administration + Compliance = </a:t>
            </a:r>
            <a:br>
              <a:rPr lang="en-US" sz="6000">
                <a:solidFill>
                  <a:schemeClr val="bg1"/>
                </a:solidFill>
              </a:rPr>
            </a:br>
            <a:r>
              <a:rPr lang="en-US" sz="6000">
                <a:solidFill>
                  <a:schemeClr val="bg1"/>
                </a:solidFill>
              </a:rPr>
              <a:t>Fast Tracked </a:t>
            </a:r>
            <a:br>
              <a:rPr lang="en-US" sz="6000">
                <a:solidFill>
                  <a:schemeClr val="bg1"/>
                </a:solidFill>
              </a:rPr>
            </a:br>
            <a:r>
              <a:rPr lang="en-US" sz="6000">
                <a:solidFill>
                  <a:schemeClr val="bg1"/>
                </a:solidFill>
              </a:rPr>
              <a:t>Wound Healing</a:t>
            </a:r>
            <a:endParaRPr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medicine next to an apple&#10;&#10;Description automatically generated with medium confidence">
            <a:extLst>
              <a:ext uri="{FF2B5EF4-FFF2-40B4-BE49-F238E27FC236}">
                <a16:creationId xmlns:a16="http://schemas.microsoft.com/office/drawing/2014/main" id="{7A50E431-4437-2347-A5BF-32BFB0740F6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72516AAA-29F3-9240-A056-DBD635AB5857}"/>
              </a:ext>
            </a:extLst>
          </p:cNvPr>
          <p:cNvSpPr txBox="1"/>
          <p:nvPr/>
        </p:nvSpPr>
        <p:spPr>
          <a:xfrm>
            <a:off x="1554479" y="1828800"/>
            <a:ext cx="11501121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Get on the Fast Track with Expedite, Today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D66BB77C-F918-5744-A8BA-2DDEB7DF0295}"/>
              </a:ext>
            </a:extLst>
          </p:cNvPr>
          <p:cNvSpPr txBox="1"/>
          <p:nvPr/>
        </p:nvSpPr>
        <p:spPr>
          <a:xfrm>
            <a:off x="1554479" y="4846320"/>
            <a:ext cx="12188415" cy="628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>
                <a:solidFill>
                  <a:srgbClr val="002B49"/>
                </a:solidFill>
              </a:rPr>
              <a:t>Start with patients </a:t>
            </a:r>
            <a:br>
              <a:rPr lang="en-US" sz="4500">
                <a:solidFill>
                  <a:srgbClr val="002B49"/>
                </a:solidFill>
              </a:rPr>
            </a:br>
            <a:r>
              <a:rPr lang="en-US" sz="4500" b="1">
                <a:solidFill>
                  <a:srgbClr val="002B49"/>
                </a:solidFill>
              </a:rPr>
              <a:t>where compliance is an issue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 b="1">
                <a:solidFill>
                  <a:srgbClr val="002B49"/>
                </a:solidFill>
              </a:rPr>
              <a:t>Add Expedite to the wound care tool kit </a:t>
            </a:r>
            <a:r>
              <a:rPr lang="en-US" sz="4500">
                <a:solidFill>
                  <a:srgbClr val="002B49"/>
                </a:solidFill>
              </a:rPr>
              <a:t>for all topical wound care presentations.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 b="1">
                <a:solidFill>
                  <a:srgbClr val="002B49"/>
                </a:solidFill>
              </a:rPr>
              <a:t>Address benefits of product with both nursing and nutrition </a:t>
            </a:r>
            <a:r>
              <a:rPr lang="en-US" sz="4500">
                <a:solidFill>
                  <a:srgbClr val="002B49"/>
                </a:solidFill>
              </a:rPr>
              <a:t>to ensure patients and residents at risk are being identified</a:t>
            </a:r>
          </a:p>
        </p:txBody>
      </p:sp>
      <p:sp>
        <p:nvSpPr>
          <p:cNvPr id="16" name="Assertively predominate proactive solutions diverse…">
            <a:extLst>
              <a:ext uri="{FF2B5EF4-FFF2-40B4-BE49-F238E27FC236}">
                <a16:creationId xmlns:a16="http://schemas.microsoft.com/office/drawing/2014/main" id="{D9D0C9E3-9996-7D4C-A837-3C3409896107}"/>
              </a:ext>
            </a:extLst>
          </p:cNvPr>
          <p:cNvSpPr txBox="1"/>
          <p:nvPr/>
        </p:nvSpPr>
        <p:spPr>
          <a:xfrm>
            <a:off x="15216336" y="1828800"/>
            <a:ext cx="8378182" cy="219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7000" b="1">
                <a:solidFill>
                  <a:schemeClr val="bg1"/>
                </a:solidFill>
              </a:rPr>
              <a:t>Let’s get started today!</a:t>
            </a: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AFE9A912-A47E-5E43-A02C-A1FD52234255}"/>
              </a:ext>
            </a:extLst>
          </p:cNvPr>
          <p:cNvSpPr txBox="1"/>
          <p:nvPr/>
        </p:nvSpPr>
        <p:spPr>
          <a:xfrm>
            <a:off x="15245080" y="4344666"/>
            <a:ext cx="8122920" cy="201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You, your residents, </a:t>
            </a:r>
            <a:r>
              <a:rPr lang="en-US" sz="3600">
                <a:solidFill>
                  <a:srgbClr val="002B49"/>
                </a:solidFill>
              </a:rPr>
              <a:t>their</a:t>
            </a:r>
            <a:r>
              <a:rPr lang="en-US" sz="3600" b="1">
                <a:solidFill>
                  <a:srgbClr val="002B49"/>
                </a:solidFill>
              </a:rPr>
              <a:t> families, </a:t>
            </a:r>
            <a:r>
              <a:rPr lang="en-US" sz="3600">
                <a:solidFill>
                  <a:srgbClr val="002B49"/>
                </a:solidFill>
              </a:rPr>
              <a:t>and your </a:t>
            </a:r>
            <a:r>
              <a:rPr lang="en-US" sz="3600" b="1">
                <a:solidFill>
                  <a:srgbClr val="002B49"/>
                </a:solidFill>
              </a:rPr>
              <a:t>administrators </a:t>
            </a:r>
            <a:r>
              <a:rPr lang="en-US" sz="3600">
                <a:solidFill>
                  <a:srgbClr val="002B49"/>
                </a:solidFill>
              </a:rPr>
              <a:t>are sure to be </a:t>
            </a:r>
            <a:r>
              <a:rPr lang="en-US" sz="3600" b="1">
                <a:solidFill>
                  <a:srgbClr val="002B49"/>
                </a:solidFill>
              </a:rPr>
              <a:t>thrilled with the results!</a:t>
            </a:r>
          </a:p>
        </p:txBody>
      </p:sp>
    </p:spTree>
    <p:extLst>
      <p:ext uri="{BB962C8B-B14F-4D97-AF65-F5344CB8AC3E}">
        <p14:creationId xmlns:p14="http://schemas.microsoft.com/office/powerpoint/2010/main" val="16452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medicine next to an apple&#10;&#10;Description automatically generated with medium confidence">
            <a:extLst>
              <a:ext uri="{FF2B5EF4-FFF2-40B4-BE49-F238E27FC236}">
                <a16:creationId xmlns:a16="http://schemas.microsoft.com/office/drawing/2014/main" id="{7A50E431-4437-2347-A5BF-32BFB0740F6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72516AAA-29F3-9240-A056-DBD635AB5857}"/>
              </a:ext>
            </a:extLst>
          </p:cNvPr>
          <p:cNvSpPr txBox="1"/>
          <p:nvPr/>
        </p:nvSpPr>
        <p:spPr>
          <a:xfrm>
            <a:off x="1554480" y="1828800"/>
            <a:ext cx="10637520" cy="456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9600">
                <a:solidFill>
                  <a:srgbClr val="002B49"/>
                </a:solidFill>
              </a:rPr>
              <a:t>Thank you for your time and attention</a:t>
            </a:r>
            <a:endParaRPr sz="9600">
              <a:solidFill>
                <a:srgbClr val="002B49"/>
              </a:solidFill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D66BB77C-F918-5744-A8BA-2DDEB7DF0295}"/>
              </a:ext>
            </a:extLst>
          </p:cNvPr>
          <p:cNvSpPr txBox="1"/>
          <p:nvPr/>
        </p:nvSpPr>
        <p:spPr>
          <a:xfrm>
            <a:off x="1554481" y="4846320"/>
            <a:ext cx="9596120" cy="78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endParaRPr lang="en-US" sz="4500">
              <a:solidFill>
                <a:srgbClr val="002B49"/>
              </a:solidFill>
            </a:endParaRPr>
          </a:p>
        </p:txBody>
      </p:sp>
      <p:sp>
        <p:nvSpPr>
          <p:cNvPr id="16" name="Assertively predominate proactive solutions diverse…">
            <a:extLst>
              <a:ext uri="{FF2B5EF4-FFF2-40B4-BE49-F238E27FC236}">
                <a16:creationId xmlns:a16="http://schemas.microsoft.com/office/drawing/2014/main" id="{D9D0C9E3-9996-7D4C-A837-3C3409896107}"/>
              </a:ext>
            </a:extLst>
          </p:cNvPr>
          <p:cNvSpPr txBox="1"/>
          <p:nvPr/>
        </p:nvSpPr>
        <p:spPr>
          <a:xfrm>
            <a:off x="2772419" y="8191723"/>
            <a:ext cx="8378182" cy="121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8000" b="1">
                <a:solidFill>
                  <a:srgbClr val="002B49"/>
                </a:solidFill>
              </a:rPr>
              <a:t>Questions?</a:t>
            </a:r>
            <a:r>
              <a:rPr lang="en-US" sz="80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AFE9A912-A47E-5E43-A02C-A1FD52234255}"/>
              </a:ext>
            </a:extLst>
          </p:cNvPr>
          <p:cNvSpPr txBox="1"/>
          <p:nvPr/>
        </p:nvSpPr>
        <p:spPr>
          <a:xfrm>
            <a:off x="15245080" y="4344666"/>
            <a:ext cx="8122920" cy="62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endParaRPr lang="en-US" sz="36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Clinical References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79" y="4297680"/>
            <a:ext cx="10515600" cy="673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Sugihara F, Inoue N, </a:t>
            </a:r>
            <a:r>
              <a:rPr lang="en-US" sz="2000" err="1">
                <a:solidFill>
                  <a:srgbClr val="002B49"/>
                </a:solidFill>
              </a:rPr>
              <a:t>Venkateswarathirukumara</a:t>
            </a:r>
            <a:r>
              <a:rPr lang="en-US" sz="2000">
                <a:solidFill>
                  <a:srgbClr val="002B49"/>
                </a:solidFill>
              </a:rPr>
              <a:t> S. </a:t>
            </a:r>
            <a:r>
              <a:rPr lang="en-US" sz="2000" b="1">
                <a:solidFill>
                  <a:srgbClr val="002B49"/>
                </a:solidFill>
              </a:rPr>
              <a:t>Ingestion of bioactive collagen hydrolysates enhanced pressure ulcer healing in a randomized double-blind placebo-controlled clinical study. </a:t>
            </a:r>
            <a:r>
              <a:rPr lang="en-US" sz="2000">
                <a:solidFill>
                  <a:srgbClr val="002B49"/>
                </a:solidFill>
              </a:rPr>
              <a:t>Sci Rep. 2018;8(1):11403. Published 2018 Jul 30. doi:10.1038/s41598-018-29831-7 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Inoue N, Sugihara F, Wang X. </a:t>
            </a:r>
            <a:r>
              <a:rPr lang="en-US" sz="2000" b="1">
                <a:solidFill>
                  <a:srgbClr val="002B49"/>
                </a:solidFill>
              </a:rPr>
              <a:t>Ingestion of bioactive collagen hydrolysates enhance facial skin moisture and elasticity and reduce facial ageing signs in a randomized double-blind placebo-controlled clinical study. </a:t>
            </a:r>
            <a:r>
              <a:rPr lang="en-US" sz="2000">
                <a:solidFill>
                  <a:srgbClr val="002B49"/>
                </a:solidFill>
              </a:rPr>
              <a:t>J Sci Food Agric. 2016 Sep;96(12):4077-81. </a:t>
            </a:r>
            <a:r>
              <a:rPr lang="en-US" sz="2000" err="1">
                <a:solidFill>
                  <a:srgbClr val="002B49"/>
                </a:solidFill>
              </a:rPr>
              <a:t>doi</a:t>
            </a:r>
            <a:r>
              <a:rPr lang="en-US" sz="2000">
                <a:solidFill>
                  <a:srgbClr val="002B49"/>
                </a:solidFill>
              </a:rPr>
              <a:t>: 10.1002/jsfa.7606. </a:t>
            </a:r>
            <a:r>
              <a:rPr lang="en-US" sz="2000" err="1">
                <a:solidFill>
                  <a:srgbClr val="002B49"/>
                </a:solidFill>
              </a:rPr>
              <a:t>Epub</a:t>
            </a:r>
            <a:r>
              <a:rPr lang="en-US" sz="2000">
                <a:solidFill>
                  <a:srgbClr val="002B49"/>
                </a:solidFill>
              </a:rPr>
              <a:t> 2016 Feb 10. PMID: 26840887.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Sugihara, </a:t>
            </a:r>
            <a:r>
              <a:rPr lang="en-US" sz="2000" err="1">
                <a:solidFill>
                  <a:srgbClr val="002B49"/>
                </a:solidFill>
              </a:rPr>
              <a:t>Fumihito</a:t>
            </a:r>
            <a:r>
              <a:rPr lang="en-US" sz="2000">
                <a:solidFill>
                  <a:srgbClr val="002B49"/>
                </a:solidFill>
              </a:rPr>
              <a:t> &amp; Inoue, N. &amp; Wang, X.. (2015). </a:t>
            </a:r>
            <a:r>
              <a:rPr lang="en-US" sz="2000" b="1">
                <a:solidFill>
                  <a:srgbClr val="002B49"/>
                </a:solidFill>
              </a:rPr>
              <a:t>Clinical effects of ingesting collagen hydrolysate on facial skin properties: A randomized, placebo-controlled, double-blind trial.</a:t>
            </a:r>
            <a:r>
              <a:rPr lang="en-US" sz="2000">
                <a:solidFill>
                  <a:srgbClr val="002B49"/>
                </a:solidFill>
              </a:rPr>
              <a:t> Japanese Pharmacology and Therapeutics. 43. 67-70.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err="1">
                <a:solidFill>
                  <a:srgbClr val="002B49"/>
                </a:solidFill>
              </a:rPr>
              <a:t>Kimira</a:t>
            </a:r>
            <a:r>
              <a:rPr lang="en-US" sz="2000">
                <a:solidFill>
                  <a:srgbClr val="002B49"/>
                </a:solidFill>
              </a:rPr>
              <a:t>, Yoshifumi &amp; Ogura, Kana &amp; </a:t>
            </a:r>
            <a:r>
              <a:rPr lang="en-US" sz="2000" err="1">
                <a:solidFill>
                  <a:srgbClr val="002B49"/>
                </a:solidFill>
              </a:rPr>
              <a:t>Taniuchi</a:t>
            </a:r>
            <a:r>
              <a:rPr lang="en-US" sz="2000">
                <a:solidFill>
                  <a:srgbClr val="002B49"/>
                </a:solidFill>
              </a:rPr>
              <a:t>, Yuri &amp; Kataoka, Aya &amp; Inoue, Naoki &amp; Sugihara, </a:t>
            </a:r>
            <a:r>
              <a:rPr lang="en-US" sz="2000" err="1">
                <a:solidFill>
                  <a:srgbClr val="002B49"/>
                </a:solidFill>
              </a:rPr>
              <a:t>Fumihito</a:t>
            </a:r>
            <a:r>
              <a:rPr lang="en-US" sz="2000">
                <a:solidFill>
                  <a:srgbClr val="002B49"/>
                </a:solidFill>
              </a:rPr>
              <a:t> &amp; Nakatani, </a:t>
            </a:r>
            <a:r>
              <a:rPr lang="en-US" sz="2000" err="1">
                <a:solidFill>
                  <a:srgbClr val="002B49"/>
                </a:solidFill>
              </a:rPr>
              <a:t>Sachie</a:t>
            </a:r>
            <a:r>
              <a:rPr lang="en-US" sz="2000">
                <a:solidFill>
                  <a:srgbClr val="002B49"/>
                </a:solidFill>
              </a:rPr>
              <a:t> &amp; Shimizu, Jun &amp; Wada, Masahiro &amp; Mano, Hiroshi. (2014). </a:t>
            </a:r>
            <a:r>
              <a:rPr lang="en-US" sz="2000" b="1">
                <a:solidFill>
                  <a:srgbClr val="002B49"/>
                </a:solidFill>
              </a:rPr>
              <a:t>Collagen-derived dipeptide prolyl-hydroxyproline promotes differentiation of MC3T3-E1 osteoblastic cells. </a:t>
            </a:r>
            <a:r>
              <a:rPr lang="en-US" sz="2000">
                <a:solidFill>
                  <a:srgbClr val="002B49"/>
                </a:solidFill>
              </a:rPr>
              <a:t>Biochemical and Biophysical Research Communications. 453. 10.1016/j.bbrc.2014.09.121.</a:t>
            </a:r>
          </a:p>
        </p:txBody>
      </p:sp>
      <p:sp>
        <p:nvSpPr>
          <p:cNvPr id="15" name="Assertively predominate proactive solutions diverse…">
            <a:extLst>
              <a:ext uri="{FF2B5EF4-FFF2-40B4-BE49-F238E27FC236}">
                <a16:creationId xmlns:a16="http://schemas.microsoft.com/office/drawing/2014/main" id="{572F8ECF-0049-BE41-91BE-3E11836943FA}"/>
              </a:ext>
            </a:extLst>
          </p:cNvPr>
          <p:cNvSpPr txBox="1"/>
          <p:nvPr/>
        </p:nvSpPr>
        <p:spPr>
          <a:xfrm>
            <a:off x="12992348" y="4297680"/>
            <a:ext cx="10515600" cy="53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Shimizu, Jun &amp; </a:t>
            </a:r>
            <a:r>
              <a:rPr lang="en-US" sz="2000" err="1">
                <a:solidFill>
                  <a:srgbClr val="002B49"/>
                </a:solidFill>
              </a:rPr>
              <a:t>Asami</a:t>
            </a:r>
            <a:r>
              <a:rPr lang="en-US" sz="2000">
                <a:solidFill>
                  <a:srgbClr val="002B49"/>
                </a:solidFill>
              </a:rPr>
              <a:t>, Naoto &amp; Kataoka, Aya &amp; Sugihara, </a:t>
            </a:r>
            <a:r>
              <a:rPr lang="en-US" sz="2000" err="1">
                <a:solidFill>
                  <a:srgbClr val="002B49"/>
                </a:solidFill>
              </a:rPr>
              <a:t>Fumihito</a:t>
            </a:r>
            <a:r>
              <a:rPr lang="en-US" sz="2000">
                <a:solidFill>
                  <a:srgbClr val="002B49"/>
                </a:solidFill>
              </a:rPr>
              <a:t> &amp; Inoue, Naoki &amp; </a:t>
            </a:r>
            <a:r>
              <a:rPr lang="en-US" sz="2000" err="1">
                <a:solidFill>
                  <a:srgbClr val="002B49"/>
                </a:solidFill>
              </a:rPr>
              <a:t>Kimira</a:t>
            </a:r>
            <a:r>
              <a:rPr lang="en-US" sz="2000">
                <a:solidFill>
                  <a:srgbClr val="002B49"/>
                </a:solidFill>
              </a:rPr>
              <a:t>, Yoshifumi &amp; Wada, Masahiro &amp; Mano, Hiroshi. (2014). </a:t>
            </a:r>
            <a:r>
              <a:rPr lang="en-US" sz="2000" b="1">
                <a:solidFill>
                  <a:srgbClr val="002B49"/>
                </a:solidFill>
              </a:rPr>
              <a:t>Oral collagen-derived dipeptides, prolyl-hydroxyproline and </a:t>
            </a:r>
            <a:r>
              <a:rPr lang="en-US" sz="2000" b="1" err="1">
                <a:solidFill>
                  <a:srgbClr val="002B49"/>
                </a:solidFill>
              </a:rPr>
              <a:t>hydroxyprolyl</a:t>
            </a:r>
            <a:r>
              <a:rPr lang="en-US" sz="2000" b="1">
                <a:solidFill>
                  <a:srgbClr val="002B49"/>
                </a:solidFill>
              </a:rPr>
              <a:t>-glycine, ameliorate skin barrier dysfunction and alter gene expression profiles in the skin. </a:t>
            </a:r>
            <a:r>
              <a:rPr lang="en-US" sz="2000">
                <a:solidFill>
                  <a:srgbClr val="002B49"/>
                </a:solidFill>
              </a:rPr>
              <a:t>Biochemical and biophysical research communications. 456. 10.1016/j.bbrc.2014.12.006.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Sugihara F, Inoue N, </a:t>
            </a:r>
            <a:r>
              <a:rPr lang="en-US" sz="2000" err="1">
                <a:solidFill>
                  <a:srgbClr val="002B49"/>
                </a:solidFill>
              </a:rPr>
              <a:t>Kuwamori</a:t>
            </a:r>
            <a:r>
              <a:rPr lang="en-US" sz="2000">
                <a:solidFill>
                  <a:srgbClr val="002B49"/>
                </a:solidFill>
              </a:rPr>
              <a:t> M, Taniguchi M. </a:t>
            </a:r>
            <a:r>
              <a:rPr lang="en-US" sz="2000" b="1">
                <a:solidFill>
                  <a:srgbClr val="002B49"/>
                </a:solidFill>
              </a:rPr>
              <a:t>Quantification of </a:t>
            </a:r>
            <a:r>
              <a:rPr lang="en-US" sz="2000" b="1" err="1">
                <a:solidFill>
                  <a:srgbClr val="002B49"/>
                </a:solidFill>
              </a:rPr>
              <a:t>hydroxyprolyl</a:t>
            </a:r>
            <a:r>
              <a:rPr lang="en-US" sz="2000" b="1">
                <a:solidFill>
                  <a:srgbClr val="002B49"/>
                </a:solidFill>
              </a:rPr>
              <a:t>-glycine (</a:t>
            </a:r>
            <a:r>
              <a:rPr lang="en-US" sz="2000" b="1" err="1">
                <a:solidFill>
                  <a:srgbClr val="002B49"/>
                </a:solidFill>
              </a:rPr>
              <a:t>Hyp-Gly</a:t>
            </a:r>
            <a:r>
              <a:rPr lang="en-US" sz="2000" b="1">
                <a:solidFill>
                  <a:srgbClr val="002B49"/>
                </a:solidFill>
              </a:rPr>
              <a:t>) in human blood after ingestion of collagen hydrolysate. </a:t>
            </a:r>
            <a:r>
              <a:rPr lang="en-US" sz="2000">
                <a:solidFill>
                  <a:srgbClr val="002B49"/>
                </a:solidFill>
              </a:rPr>
              <a:t>J </a:t>
            </a:r>
            <a:r>
              <a:rPr lang="en-US" sz="2000" err="1">
                <a:solidFill>
                  <a:srgbClr val="002B49"/>
                </a:solidFill>
              </a:rPr>
              <a:t>Biosci</a:t>
            </a:r>
            <a:r>
              <a:rPr lang="en-US" sz="2000">
                <a:solidFill>
                  <a:srgbClr val="002B49"/>
                </a:solidFill>
              </a:rPr>
              <a:t> </a:t>
            </a:r>
            <a:r>
              <a:rPr lang="en-US" sz="2000" err="1">
                <a:solidFill>
                  <a:srgbClr val="002B49"/>
                </a:solidFill>
              </a:rPr>
              <a:t>Bioeng</a:t>
            </a:r>
            <a:r>
              <a:rPr lang="en-US" sz="2000">
                <a:solidFill>
                  <a:srgbClr val="002B49"/>
                </a:solidFill>
              </a:rPr>
              <a:t>. 2012 Feb;113(2):202-3. </a:t>
            </a:r>
            <a:r>
              <a:rPr lang="en-US" sz="2000" err="1">
                <a:solidFill>
                  <a:srgbClr val="002B49"/>
                </a:solidFill>
              </a:rPr>
              <a:t>doi</a:t>
            </a:r>
            <a:r>
              <a:rPr lang="en-US" sz="2000">
                <a:solidFill>
                  <a:srgbClr val="002B49"/>
                </a:solidFill>
              </a:rPr>
              <a:t>: 10.1016/j.jbiosc.2011.09.024. </a:t>
            </a:r>
            <a:r>
              <a:rPr lang="en-US" sz="2000" err="1">
                <a:solidFill>
                  <a:srgbClr val="002B49"/>
                </a:solidFill>
              </a:rPr>
              <a:t>Epub</a:t>
            </a:r>
            <a:r>
              <a:rPr lang="en-US" sz="2000">
                <a:solidFill>
                  <a:srgbClr val="002B49"/>
                </a:solidFill>
              </a:rPr>
              <a:t> 2011 Oct 29. PMID: 22040651.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>
                <a:solidFill>
                  <a:srgbClr val="002B49"/>
                </a:solidFill>
              </a:rPr>
              <a:t>Nakatani S, Mano H, </a:t>
            </a:r>
            <a:r>
              <a:rPr lang="en-US" sz="2000" err="1">
                <a:solidFill>
                  <a:srgbClr val="002B49"/>
                </a:solidFill>
              </a:rPr>
              <a:t>Sampei</a:t>
            </a:r>
            <a:r>
              <a:rPr lang="en-US" sz="2000">
                <a:solidFill>
                  <a:srgbClr val="002B49"/>
                </a:solidFill>
              </a:rPr>
              <a:t> C, Shimizu J, Wada M. </a:t>
            </a:r>
            <a:r>
              <a:rPr lang="en-US" sz="2000" b="1">
                <a:solidFill>
                  <a:srgbClr val="002B49"/>
                </a:solidFill>
              </a:rPr>
              <a:t>Chondroprotective effect of the bioactive peptide prolyl-hydroxyproline in mouse articular cartilage in vitro and in vivo. </a:t>
            </a:r>
            <a:r>
              <a:rPr lang="en-US" sz="2000">
                <a:solidFill>
                  <a:srgbClr val="002B49"/>
                </a:solidFill>
              </a:rPr>
              <a:t>Osteoarthritis Cartilage. 2009 Dec;17(12):1620-7. </a:t>
            </a:r>
            <a:r>
              <a:rPr lang="en-US" sz="2000" err="1">
                <a:solidFill>
                  <a:srgbClr val="002B49"/>
                </a:solidFill>
              </a:rPr>
              <a:t>doi</a:t>
            </a:r>
            <a:r>
              <a:rPr lang="en-US" sz="2000">
                <a:solidFill>
                  <a:srgbClr val="002B49"/>
                </a:solidFill>
              </a:rPr>
              <a:t>: 10.1016/j.joca.2009.07.001. </a:t>
            </a:r>
            <a:r>
              <a:rPr lang="en-US" sz="2000" err="1">
                <a:solidFill>
                  <a:srgbClr val="002B49"/>
                </a:solidFill>
              </a:rPr>
              <a:t>Epub</a:t>
            </a:r>
            <a:r>
              <a:rPr lang="en-US" sz="2000">
                <a:solidFill>
                  <a:srgbClr val="002B49"/>
                </a:solidFill>
              </a:rPr>
              <a:t> 2009 Jul 8. PMID: 19615963.</a:t>
            </a:r>
          </a:p>
        </p:txBody>
      </p:sp>
    </p:spTree>
    <p:extLst>
      <p:ext uri="{BB962C8B-B14F-4D97-AF65-F5344CB8AC3E}">
        <p14:creationId xmlns:p14="http://schemas.microsoft.com/office/powerpoint/2010/main" val="20188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elcome">
            <a:extLst>
              <a:ext uri="{FF2B5EF4-FFF2-40B4-BE49-F238E27FC236}">
                <a16:creationId xmlns:a16="http://schemas.microsoft.com/office/drawing/2014/main" id="{13F03AD3-4BE6-6B4A-B0D0-E2118B9597EA}"/>
              </a:ext>
            </a:extLst>
          </p:cNvPr>
          <p:cNvSpPr txBox="1"/>
          <p:nvPr/>
        </p:nvSpPr>
        <p:spPr>
          <a:xfrm>
            <a:off x="1554480" y="1828800"/>
            <a:ext cx="11959771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>
              <a:lnSpc>
                <a:spcPct val="105000"/>
              </a:lnSpc>
            </a:pPr>
            <a:r>
              <a:rPr lang="en-US" sz="6000">
                <a:solidFill>
                  <a:srgbClr val="002B49"/>
                </a:solidFill>
              </a:rPr>
              <a:t>Pressure Injuries Take a Toll</a:t>
            </a:r>
            <a:br>
              <a:rPr lang="en-US" sz="6000">
                <a:solidFill>
                  <a:srgbClr val="002B49"/>
                </a:solidFill>
              </a:rPr>
            </a:br>
            <a:r>
              <a:rPr lang="en-US" sz="6000">
                <a:solidFill>
                  <a:srgbClr val="002B49"/>
                </a:solidFill>
              </a:rPr>
              <a:t>on Everyone…</a:t>
            </a:r>
          </a:p>
        </p:txBody>
      </p:sp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4" name="Assertively predominate proactive solutions diverse…">
            <a:extLst>
              <a:ext uri="{FF2B5EF4-FFF2-40B4-BE49-F238E27FC236}">
                <a16:creationId xmlns:a16="http://schemas.microsoft.com/office/drawing/2014/main" id="{B6270769-7C2F-F044-91C7-7E47DFC3D158}"/>
              </a:ext>
            </a:extLst>
          </p:cNvPr>
          <p:cNvSpPr txBox="1"/>
          <p:nvPr/>
        </p:nvSpPr>
        <p:spPr>
          <a:xfrm>
            <a:off x="1554480" y="4846320"/>
            <a:ext cx="10827657" cy="578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Patients: </a:t>
            </a:r>
            <a:r>
              <a:rPr lang="en-US" sz="3600">
                <a:solidFill>
                  <a:srgbClr val="002B49"/>
                </a:solidFill>
              </a:rPr>
              <a:t>Pressure injuries can be emotionally devastating and become a major impediment to addressing the original health issue.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Clinicians: </a:t>
            </a:r>
            <a:r>
              <a:rPr lang="en-US" sz="3600">
                <a:solidFill>
                  <a:srgbClr val="002B49"/>
                </a:solidFill>
              </a:rPr>
              <a:t>Pressure injuries are time consuming and commonly recognized as one of the worst aspects of care.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Facilities: </a:t>
            </a:r>
            <a:r>
              <a:rPr lang="en-US" sz="3600">
                <a:solidFill>
                  <a:srgbClr val="002B49"/>
                </a:solidFill>
              </a:rPr>
              <a:t>Pressure injuries are costly and erode facility reputation.</a:t>
            </a:r>
          </a:p>
        </p:txBody>
      </p:sp>
      <p:pic>
        <p:nvPicPr>
          <p:cNvPr id="8" name="Picture 7" descr="Image of nurses bandaging a pressure injury on a patient's right foot.">
            <a:extLst>
              <a:ext uri="{FF2B5EF4-FFF2-40B4-BE49-F238E27FC236}">
                <a16:creationId xmlns:a16="http://schemas.microsoft.com/office/drawing/2014/main" id="{5C496322-8D43-7348-9754-E6B7CD21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0" y="0"/>
            <a:ext cx="10160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95EE460B-8715-B541-A2BA-B2B36D2EF713}"/>
              </a:ext>
            </a:extLst>
          </p:cNvPr>
          <p:cNvSpPr txBox="1"/>
          <p:nvPr/>
        </p:nvSpPr>
        <p:spPr>
          <a:xfrm>
            <a:off x="1554480" y="2999612"/>
            <a:ext cx="11856720" cy="22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The </a:t>
            </a:r>
            <a:r>
              <a:rPr lang="en-US" sz="4000" b="1">
                <a:solidFill>
                  <a:srgbClr val="002B49"/>
                </a:solidFill>
              </a:rPr>
              <a:t>ready-to-drink nutritional supplement </a:t>
            </a:r>
            <a:br>
              <a:rPr lang="en-US" sz="4000" b="1">
                <a:solidFill>
                  <a:srgbClr val="002B49"/>
                </a:solidFill>
              </a:rPr>
            </a:br>
            <a:r>
              <a:rPr lang="en-US" sz="4000">
                <a:solidFill>
                  <a:srgbClr val="002B49"/>
                </a:solidFill>
              </a:rPr>
              <a:t>that will revolutionize the way you treat </a:t>
            </a:r>
            <a:br>
              <a:rPr lang="en-US" sz="4000">
                <a:solidFill>
                  <a:srgbClr val="002B49"/>
                </a:solidFill>
              </a:rPr>
            </a:br>
            <a:r>
              <a:rPr lang="en-US" sz="4000">
                <a:solidFill>
                  <a:srgbClr val="002B49"/>
                </a:solidFill>
              </a:rPr>
              <a:t>pressure injuries.</a:t>
            </a:r>
          </a:p>
        </p:txBody>
      </p:sp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Introducing Expedite: 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80" y="5745221"/>
            <a:ext cx="10827657" cy="547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With </a:t>
            </a:r>
            <a:r>
              <a:rPr lang="en-US" sz="4000" b="1">
                <a:solidFill>
                  <a:srgbClr val="002B49"/>
                </a:solidFill>
              </a:rPr>
              <a:t>nurse-ready</a:t>
            </a:r>
            <a:r>
              <a:rPr lang="en-US" sz="4000">
                <a:solidFill>
                  <a:srgbClr val="002B49"/>
                </a:solidFill>
              </a:rPr>
              <a:t> Expedite, you can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Align nutritional intervention </a:t>
            </a:r>
            <a:r>
              <a:rPr lang="en-US" sz="3600">
                <a:solidFill>
                  <a:srgbClr val="002B49"/>
                </a:solidFill>
              </a:rPr>
              <a:t>with </a:t>
            </a:r>
            <a:r>
              <a:rPr lang="en-US" sz="3600" b="1">
                <a:solidFill>
                  <a:srgbClr val="002B49"/>
                </a:solidFill>
              </a:rPr>
              <a:t>nursing administration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Dramatically </a:t>
            </a:r>
            <a:r>
              <a:rPr lang="en-US" sz="3600" b="1">
                <a:solidFill>
                  <a:srgbClr val="002B49"/>
                </a:solidFill>
              </a:rPr>
              <a:t>improve compliance</a:t>
            </a:r>
            <a:r>
              <a:rPr lang="en-US" sz="3600">
                <a:solidFill>
                  <a:srgbClr val="002B49"/>
                </a:solidFill>
              </a:rPr>
              <a:t>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Accelerate healing </a:t>
            </a:r>
            <a:r>
              <a:rPr lang="en-US" sz="3600">
                <a:solidFill>
                  <a:srgbClr val="002B49"/>
                </a:solidFill>
              </a:rPr>
              <a:t>of pressure injuries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A once a day, </a:t>
            </a:r>
            <a:r>
              <a:rPr lang="en-US" sz="3600">
                <a:solidFill>
                  <a:srgbClr val="002B49"/>
                </a:solidFill>
              </a:rPr>
              <a:t>2-ounce, great tasting mango peach liquid supplement</a:t>
            </a:r>
          </a:p>
        </p:txBody>
      </p:sp>
      <p:pic>
        <p:nvPicPr>
          <p:cNvPr id="5" name="Picture Placeholder 4" descr="A hand holding a bottle of Expedite">
            <a:extLst>
              <a:ext uri="{FF2B5EF4-FFF2-40B4-BE49-F238E27FC236}">
                <a16:creationId xmlns:a16="http://schemas.microsoft.com/office/drawing/2014/main" id="{428E63E0-6203-8045-98A7-C938259B757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A group of fruits&#10;&#10;Description automatically generated with low confidence">
            <a:extLst>
              <a:ext uri="{FF2B5EF4-FFF2-40B4-BE49-F238E27FC236}">
                <a16:creationId xmlns:a16="http://schemas.microsoft.com/office/drawing/2014/main" id="{A5FB2186-AD7E-AC46-BC09-7A68D02A5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07" y="10686192"/>
            <a:ext cx="4406993" cy="3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Introducing Expedite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80" y="3603600"/>
            <a:ext cx="10827657" cy="3760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5000">
                <a:solidFill>
                  <a:srgbClr val="002B49"/>
                </a:solidFill>
              </a:rPr>
              <a:t>Expedite meets the </a:t>
            </a:r>
            <a:r>
              <a:rPr lang="en-US" sz="5000" b="1">
                <a:solidFill>
                  <a:srgbClr val="002B49"/>
                </a:solidFill>
              </a:rPr>
              <a:t>clinical needs of wound and pressure injury healing</a:t>
            </a:r>
            <a:r>
              <a:rPr lang="en-US" sz="5000">
                <a:solidFill>
                  <a:srgbClr val="002B49"/>
                </a:solidFill>
              </a:rPr>
              <a:t> and the </a:t>
            </a:r>
            <a:r>
              <a:rPr lang="en-US" sz="5000" b="1">
                <a:solidFill>
                  <a:srgbClr val="002B49"/>
                </a:solidFill>
              </a:rPr>
              <a:t>administration needs of nursing.</a:t>
            </a:r>
          </a:p>
        </p:txBody>
      </p:sp>
      <p:pic>
        <p:nvPicPr>
          <p:cNvPr id="10" name="Picture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93204BB-5633-754C-BB38-3E6AD69B19F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BE7F8-FA0D-9545-94B2-65C324BE7F86}"/>
              </a:ext>
            </a:extLst>
          </p:cNvPr>
          <p:cNvSpPr txBox="1"/>
          <p:nvPr/>
        </p:nvSpPr>
        <p:spPr>
          <a:xfrm>
            <a:off x="1554480" y="7785472"/>
            <a:ext cx="948088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rPr>
              <a:t>An independent survey of healthcare facilities suggests that oral nutrition compliance with woun</a:t>
            </a:r>
            <a:r>
              <a:rPr lang="en-US" sz="3600"/>
              <a:t>d intervention supplements was as low as 30-50%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/>
              <a:t>Minimal Compliance = Minimal Results</a:t>
            </a:r>
            <a:endParaRPr kumimoji="0" lang="en-US" sz="36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81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945E633-2F9E-A44E-8B1F-C7ED35A4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2D896520-F89F-2243-B0A5-6D0940F90E1C}"/>
              </a:ext>
            </a:extLst>
          </p:cNvPr>
          <p:cNvSpPr txBox="1"/>
          <p:nvPr/>
        </p:nvSpPr>
        <p:spPr>
          <a:xfrm>
            <a:off x="1554480" y="1828800"/>
            <a:ext cx="15666720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Dipeptides and L-citrulline Super Charge Healing at the Wound Site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F1FE06EC-EE14-E647-A272-ACC22760C791}"/>
              </a:ext>
            </a:extLst>
          </p:cNvPr>
          <p:cNvSpPr txBox="1"/>
          <p:nvPr/>
        </p:nvSpPr>
        <p:spPr>
          <a:xfrm>
            <a:off x="1554480" y="4846320"/>
            <a:ext cx="10637519" cy="355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Delivers 30 times more bioactive dipeptides, </a:t>
            </a:r>
            <a:r>
              <a:rPr lang="en-US" sz="3600">
                <a:solidFill>
                  <a:srgbClr val="002B49"/>
                </a:solidFill>
              </a:rPr>
              <a:t>Prolyl-Hydroxyproline (PO) and </a:t>
            </a:r>
            <a:r>
              <a:rPr lang="en-US" sz="3600" err="1">
                <a:solidFill>
                  <a:srgbClr val="002B49"/>
                </a:solidFill>
              </a:rPr>
              <a:t>Hydroxyprolyl</a:t>
            </a:r>
            <a:r>
              <a:rPr lang="en-US" sz="3600">
                <a:solidFill>
                  <a:srgbClr val="002B49"/>
                </a:solidFill>
              </a:rPr>
              <a:t> Glycine (OG), than regular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Per gram, L-citrulline, </a:t>
            </a:r>
            <a:r>
              <a:rPr lang="en-US" sz="3600">
                <a:solidFill>
                  <a:srgbClr val="002B49"/>
                </a:solidFill>
              </a:rPr>
              <a:t>an amino acid, </a:t>
            </a:r>
            <a:r>
              <a:rPr lang="en-US" sz="3600" b="1">
                <a:solidFill>
                  <a:srgbClr val="002B49"/>
                </a:solidFill>
              </a:rPr>
              <a:t>delivers 40% more </a:t>
            </a:r>
            <a:r>
              <a:rPr lang="en-US" sz="3600">
                <a:solidFill>
                  <a:srgbClr val="002B49"/>
                </a:solidFill>
              </a:rPr>
              <a:t>nitric oxide than L-arginine.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5EBB57CD-072F-D146-A646-250B3233D768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8A12B8-B7CA-1E42-8CBD-C04269394FD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15911706-020D-1148-A9FE-68CF0AEAC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0" y="4953000"/>
            <a:ext cx="3937000" cy="8763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1400D57F-7E56-E84D-9F7E-C9E93BB30D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516099C0-2A58-6C4C-B21C-0523FBDB244D}"/>
              </a:ext>
            </a:extLst>
          </p:cNvPr>
          <p:cNvSpPr txBox="1"/>
          <p:nvPr/>
        </p:nvSpPr>
        <p:spPr>
          <a:xfrm>
            <a:off x="1554480" y="1828800"/>
            <a:ext cx="12967432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chemeClr val="bg1"/>
                </a:solidFill>
              </a:rPr>
              <a:t>Expedite increases the production </a:t>
            </a:r>
            <a:br>
              <a:rPr lang="en-US" sz="6000">
                <a:solidFill>
                  <a:schemeClr val="bg1"/>
                </a:solidFill>
              </a:rPr>
            </a:br>
            <a:r>
              <a:rPr lang="en-US" sz="6000">
                <a:solidFill>
                  <a:schemeClr val="bg1"/>
                </a:solidFill>
              </a:rPr>
              <a:t>of collagen at the wound site</a:t>
            </a:r>
            <a:endParaRPr sz="6000">
              <a:solidFill>
                <a:schemeClr val="bg1"/>
              </a:solidFill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705A133A-79D5-6545-AC14-3EA153B1224F}"/>
              </a:ext>
            </a:extLst>
          </p:cNvPr>
          <p:cNvSpPr txBox="1"/>
          <p:nvPr/>
        </p:nvSpPr>
        <p:spPr>
          <a:xfrm>
            <a:off x="1554480" y="5748020"/>
            <a:ext cx="6840219" cy="132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PO &amp; OG are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readily absorbed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F51D42-9537-E244-987E-F7D94FA5C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0" y="4953000"/>
            <a:ext cx="3937000" cy="876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3A8084-D41E-944C-9B36-896DE886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036" y="5734804"/>
            <a:ext cx="1651000" cy="5842000"/>
          </a:xfrm>
          <a:prstGeom prst="rect">
            <a:avLst/>
          </a:prstGeom>
        </p:spPr>
      </p:pic>
      <p:sp>
        <p:nvSpPr>
          <p:cNvPr id="33" name="Assertively predominate proactive solutions diverse…">
            <a:extLst>
              <a:ext uri="{FF2B5EF4-FFF2-40B4-BE49-F238E27FC236}">
                <a16:creationId xmlns:a16="http://schemas.microsoft.com/office/drawing/2014/main" id="{4F899B77-66E1-7749-A3A1-233071A57C38}"/>
              </a:ext>
            </a:extLst>
          </p:cNvPr>
          <p:cNvSpPr txBox="1"/>
          <p:nvPr/>
        </p:nvSpPr>
        <p:spPr>
          <a:xfrm>
            <a:off x="12496800" y="5748020"/>
            <a:ext cx="6870700" cy="27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PO &amp; OG reach the wound site and </a:t>
            </a:r>
            <a:r>
              <a:rPr lang="en-US" sz="3600" b="1">
                <a:solidFill>
                  <a:schemeClr val="bg1"/>
                </a:solidFill>
              </a:rPr>
              <a:t>stimulate the receptors in dermal fibroblasts</a:t>
            </a:r>
            <a:r>
              <a:rPr lang="en-US" sz="3600">
                <a:solidFill>
                  <a:schemeClr val="bg1"/>
                </a:solidFill>
              </a:rPr>
              <a:t> (skin cells) </a:t>
            </a:r>
            <a:r>
              <a:rPr lang="en-US" sz="3600" b="1">
                <a:solidFill>
                  <a:schemeClr val="bg1"/>
                </a:solidFill>
              </a:rPr>
              <a:t>to proliferate and grow.</a:t>
            </a:r>
          </a:p>
        </p:txBody>
      </p:sp>
    </p:spTree>
    <p:extLst>
      <p:ext uri="{BB962C8B-B14F-4D97-AF65-F5344CB8AC3E}">
        <p14:creationId xmlns:p14="http://schemas.microsoft.com/office/powerpoint/2010/main" val="36972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descr="Shape&#10;&#10;Description automatically generated">
            <a:extLst>
              <a:ext uri="{FF2B5EF4-FFF2-40B4-BE49-F238E27FC236}">
                <a16:creationId xmlns:a16="http://schemas.microsoft.com/office/drawing/2014/main" id="{D5EEAAD5-0DEE-FB4E-9C59-460EECE02F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1400D57F-7E56-E84D-9F7E-C9E93BB30D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516099C0-2A58-6C4C-B21C-0523FBDB244D}"/>
              </a:ext>
            </a:extLst>
          </p:cNvPr>
          <p:cNvSpPr txBox="1"/>
          <p:nvPr/>
        </p:nvSpPr>
        <p:spPr>
          <a:xfrm>
            <a:off x="1554480" y="1828800"/>
            <a:ext cx="15895320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chemeClr val="bg1"/>
                </a:solidFill>
              </a:rPr>
              <a:t>L-Citrulline is a more powerful stimulator of nitric oxide than L-arginine</a:t>
            </a:r>
            <a:endParaRPr sz="6000">
              <a:solidFill>
                <a:schemeClr val="bg1"/>
              </a:solidFill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705A133A-79D5-6545-AC14-3EA153B1224F}"/>
              </a:ext>
            </a:extLst>
          </p:cNvPr>
          <p:cNvSpPr txBox="1"/>
          <p:nvPr/>
        </p:nvSpPr>
        <p:spPr>
          <a:xfrm>
            <a:off x="1554480" y="8440420"/>
            <a:ext cx="6840219" cy="424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L-citrulline, an amino acid, is absorbed easily and passes through the liver unchanged.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Unlike ingested </a:t>
            </a:r>
            <a:r>
              <a:rPr lang="en-US" sz="3600" b="1">
                <a:solidFill>
                  <a:schemeClr val="bg1"/>
                </a:solidFill>
              </a:rPr>
              <a:t>L-arginine where 40% is filtered and removed.</a:t>
            </a: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B0D38943-CBF6-8043-8CC1-BD2BE7A7323E}"/>
              </a:ext>
            </a:extLst>
          </p:cNvPr>
          <p:cNvSpPr txBox="1"/>
          <p:nvPr/>
        </p:nvSpPr>
        <p:spPr>
          <a:xfrm>
            <a:off x="9167664" y="8440420"/>
            <a:ext cx="6840219" cy="201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L-citrulline is converted to </a:t>
            </a:r>
            <a:r>
              <a:rPr lang="en-US" sz="3600" b="1">
                <a:solidFill>
                  <a:schemeClr val="bg1"/>
                </a:solidFill>
              </a:rPr>
              <a:t>bioavailable  arginine </a:t>
            </a:r>
            <a:r>
              <a:rPr lang="en-US" sz="3600">
                <a:solidFill>
                  <a:schemeClr val="bg1"/>
                </a:solidFill>
              </a:rPr>
              <a:t>in the kidneys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Assertively predominate proactive solutions diverse…">
            <a:extLst>
              <a:ext uri="{FF2B5EF4-FFF2-40B4-BE49-F238E27FC236}">
                <a16:creationId xmlns:a16="http://schemas.microsoft.com/office/drawing/2014/main" id="{92660054-C28C-7E45-80BF-37EFB420A93E}"/>
              </a:ext>
            </a:extLst>
          </p:cNvPr>
          <p:cNvSpPr txBox="1"/>
          <p:nvPr/>
        </p:nvSpPr>
        <p:spPr>
          <a:xfrm>
            <a:off x="16792004" y="8440420"/>
            <a:ext cx="6840219" cy="27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chemeClr val="bg1"/>
                </a:solidFill>
              </a:rPr>
              <a:t>Arginine </a:t>
            </a:r>
            <a:r>
              <a:rPr lang="en-US" sz="3600" b="1">
                <a:solidFill>
                  <a:schemeClr val="bg1"/>
                </a:solidFill>
              </a:rPr>
              <a:t>stimulates the production of nitric oxide </a:t>
            </a:r>
            <a:r>
              <a:rPr lang="en-US" sz="3600">
                <a:solidFill>
                  <a:schemeClr val="bg1"/>
                </a:solidFill>
              </a:rPr>
              <a:t>bringing blood flow to the wound site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4" name="Picture 23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967096A5-D231-8E43-B831-B5EA816E9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5048250"/>
            <a:ext cx="5715000" cy="1485900"/>
          </a:xfrm>
          <a:prstGeom prst="rect">
            <a:avLst/>
          </a:prstGeom>
        </p:spPr>
      </p:pic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4F3BAACF-B740-9046-970B-C2F539FFA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4757700"/>
            <a:ext cx="7620000" cy="3175000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F27BCD82-6410-5240-B4A5-C4AD3E9C1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0" y="4757700"/>
            <a:ext cx="7620000" cy="3175000"/>
          </a:xfrm>
          <a:prstGeom prst="rect">
            <a:avLst/>
          </a:prstGeom>
        </p:spPr>
      </p:pic>
      <p:pic>
        <p:nvPicPr>
          <p:cNvPr id="39" name="Picture 3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ECD4925-AF07-E948-95E7-7097879F6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0" y="4757700"/>
            <a:ext cx="762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1A120456-5D82-9945-A9A6-01109C967932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0" name="The brain doesn’t…">
            <a:extLst>
              <a:ext uri="{FF2B5EF4-FFF2-40B4-BE49-F238E27FC236}">
                <a16:creationId xmlns:a16="http://schemas.microsoft.com/office/drawing/2014/main" id="{9DBA5A2C-AC97-7F48-9C29-ECE12EDE3E97}"/>
              </a:ext>
            </a:extLst>
          </p:cNvPr>
          <p:cNvSpPr txBox="1"/>
          <p:nvPr/>
        </p:nvSpPr>
        <p:spPr>
          <a:xfrm>
            <a:off x="1554480" y="1828800"/>
            <a:ext cx="10870450" cy="94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Clinical Evidence: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516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Study demonstrated:</a:t>
            </a:r>
            <a:endParaRPr lang="en-US" sz="4000" b="1">
              <a:solidFill>
                <a:srgbClr val="002B49"/>
              </a:solidFill>
            </a:endParaRP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71.8% of participants experienced significantly increased wound healing</a:t>
            </a:r>
            <a:r>
              <a:rPr lang="en-US" sz="3600">
                <a:solidFill>
                  <a:srgbClr val="002B49"/>
                </a:solidFill>
              </a:rPr>
              <a:t>, as assessed by PUSH scores.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At least </a:t>
            </a:r>
            <a:r>
              <a:rPr lang="en-US" sz="3600" b="1">
                <a:solidFill>
                  <a:srgbClr val="002B49"/>
                </a:solidFill>
              </a:rPr>
              <a:t>3X more participants achieved PUSH Score efficacy benchmarks</a:t>
            </a:r>
            <a:r>
              <a:rPr lang="en-US" sz="3600">
                <a:solidFill>
                  <a:srgbClr val="002B49"/>
                </a:solidFill>
              </a:rPr>
              <a:t> than the control group who received standard care alone.</a:t>
            </a:r>
          </a:p>
        </p:txBody>
      </p:sp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292869DB-EB08-7649-A2FF-D73D21E74E34}"/>
              </a:ext>
            </a:extLst>
          </p:cNvPr>
          <p:cNvSpPr txBox="1"/>
          <p:nvPr/>
        </p:nvSpPr>
        <p:spPr>
          <a:xfrm>
            <a:off x="1554480" y="2884860"/>
            <a:ext cx="10873946" cy="699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Significant Improvement in </a:t>
            </a:r>
            <a:r>
              <a:rPr lang="en-US" sz="4000" b="1">
                <a:solidFill>
                  <a:srgbClr val="002B49"/>
                </a:solidFill>
              </a:rPr>
              <a:t>PUSH Score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F21559-FAC0-4E90-98B5-39E616C2FD3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261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1A120456-5D82-9945-A9A6-01109C967932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516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Study also demonstrated:</a:t>
            </a:r>
            <a:endParaRPr lang="en-US" sz="4000" b="1">
              <a:solidFill>
                <a:srgbClr val="002B49"/>
              </a:solidFill>
            </a:endParaRP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>
                <a:solidFill>
                  <a:srgbClr val="002B49"/>
                </a:solidFill>
              </a:rPr>
              <a:t>74.4% of participants experienced significantly increased wound healing</a:t>
            </a:r>
            <a:r>
              <a:rPr lang="en-US" sz="3600">
                <a:solidFill>
                  <a:srgbClr val="002B49"/>
                </a:solidFill>
              </a:rPr>
              <a:t>, as assessed by PSST scores.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>
                <a:solidFill>
                  <a:srgbClr val="002B49"/>
                </a:solidFill>
              </a:rPr>
              <a:t>Almost </a:t>
            </a:r>
            <a:r>
              <a:rPr lang="en-US" sz="3600" b="1">
                <a:solidFill>
                  <a:srgbClr val="002B49"/>
                </a:solidFill>
              </a:rPr>
              <a:t>4X more participants achieved PSST Score efficacy benchmarks</a:t>
            </a:r>
            <a:r>
              <a:rPr lang="en-US" sz="3600">
                <a:solidFill>
                  <a:srgbClr val="002B49"/>
                </a:solidFill>
              </a:rPr>
              <a:t> than the control group who received standard care alone.</a:t>
            </a: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25E47F7C-CD57-3D40-AAEA-A349361689A1}"/>
              </a:ext>
            </a:extLst>
          </p:cNvPr>
          <p:cNvSpPr txBox="1"/>
          <p:nvPr/>
        </p:nvSpPr>
        <p:spPr>
          <a:xfrm>
            <a:off x="1554480" y="1828800"/>
            <a:ext cx="10870450" cy="94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>
                <a:solidFill>
                  <a:srgbClr val="002B49"/>
                </a:solidFill>
              </a:rPr>
              <a:t>Clinical Evidence:</a:t>
            </a:r>
            <a:endParaRPr sz="6000">
              <a:solidFill>
                <a:srgbClr val="002B49"/>
              </a:solidFill>
            </a:endParaRPr>
          </a:p>
        </p:txBody>
      </p:sp>
      <p:sp>
        <p:nvSpPr>
          <p:cNvPr id="12" name="Assertively predominate proactive solutions diverse…">
            <a:extLst>
              <a:ext uri="{FF2B5EF4-FFF2-40B4-BE49-F238E27FC236}">
                <a16:creationId xmlns:a16="http://schemas.microsoft.com/office/drawing/2014/main" id="{84E01EFC-91BD-6643-B2C1-B49EE87A4B0F}"/>
              </a:ext>
            </a:extLst>
          </p:cNvPr>
          <p:cNvSpPr txBox="1"/>
          <p:nvPr/>
        </p:nvSpPr>
        <p:spPr>
          <a:xfrm>
            <a:off x="1554480" y="2884860"/>
            <a:ext cx="10873946" cy="699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>
                <a:solidFill>
                  <a:srgbClr val="002B49"/>
                </a:solidFill>
              </a:rPr>
              <a:t>Significant Improvement in </a:t>
            </a:r>
            <a:r>
              <a:rPr lang="en-US" sz="4000" b="1">
                <a:solidFill>
                  <a:srgbClr val="002B49"/>
                </a:solidFill>
              </a:rPr>
              <a:t>PSST Score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B75545-87E9-4622-B96A-62337A45E3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561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7240DD264634F955C89737D37FD7F" ma:contentTypeVersion="11" ma:contentTypeDescription="Create a new document." ma:contentTypeScope="" ma:versionID="225b0d53bdf63c3cf331ab3c27a45ee7">
  <xsd:schema xmlns:xsd="http://www.w3.org/2001/XMLSchema" xmlns:xs="http://www.w3.org/2001/XMLSchema" xmlns:p="http://schemas.microsoft.com/office/2006/metadata/properties" xmlns:ns2="26263cde-ed1e-428d-bf87-dce4ca1a0b1a" xmlns:ns3="fc97c79a-9dd3-4edd-8342-1cc0b74dc990" targetNamespace="http://schemas.microsoft.com/office/2006/metadata/properties" ma:root="true" ma:fieldsID="fe64974ffa14851c9961dfde88ccd54b" ns2:_="" ns3:_="">
    <xsd:import namespace="26263cde-ed1e-428d-bf87-dce4ca1a0b1a"/>
    <xsd:import namespace="fc97c79a-9dd3-4edd-8342-1cc0b74dc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cde-ed1e-428d-bf87-dce4ca1a0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7c79a-9dd3-4edd-8342-1cc0b74dc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956BD-7CA7-4858-B36A-A5044A0224FD}">
  <ds:schemaRefs>
    <ds:schemaRef ds:uri="26263cde-ed1e-428d-bf87-dce4ca1a0b1a"/>
    <ds:schemaRef ds:uri="fc97c79a-9dd3-4edd-8342-1cc0b74dc9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4D440B-8975-40B2-B3CE-2D60B65F5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C9292-27A7-4DC4-BCE6-D615D0810A7A}">
  <ds:schemaRefs>
    <ds:schemaRef ds:uri="26263cde-ed1e-428d-bf87-dce4ca1a0b1a"/>
    <ds:schemaRef ds:uri="fc97c79a-9dd3-4edd-8342-1cc0b74dc9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1428</Words>
  <Application>Microsoft Macintosh PowerPoint</Application>
  <PresentationFormat>Custom</PresentationFormat>
  <Paragraphs>98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Helvetica Neue</vt:lpstr>
      <vt:lpstr>Inter Bold</vt:lpstr>
      <vt:lpstr>Inter</vt:lpstr>
      <vt:lpstr>Arial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Hekel</dc:creator>
  <cp:lastModifiedBy>Jay Cullinan</cp:lastModifiedBy>
  <cp:revision>1</cp:revision>
  <cp:lastPrinted>2021-03-07T17:31:35Z</cp:lastPrinted>
  <dcterms:modified xsi:type="dcterms:W3CDTF">2022-03-21T18:42:44Z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0x0101005967240DD264634F955C89737D37FD7F</vt:lpwstr>
  </property>
</Properties>
</file>